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76" r:id="rId3"/>
    <p:sldId id="283" r:id="rId4"/>
    <p:sldId id="284" r:id="rId5"/>
    <p:sldId id="285" r:id="rId6"/>
    <p:sldId id="294" r:id="rId7"/>
    <p:sldId id="287" r:id="rId8"/>
    <p:sldId id="288" r:id="rId9"/>
    <p:sldId id="272" r:id="rId10"/>
    <p:sldId id="363" r:id="rId11"/>
    <p:sldId id="315" r:id="rId12"/>
    <p:sldId id="365" r:id="rId13"/>
    <p:sldId id="366" r:id="rId14"/>
    <p:sldId id="364" r:id="rId15"/>
    <p:sldId id="317" r:id="rId16"/>
    <p:sldId id="320" r:id="rId17"/>
    <p:sldId id="316" r:id="rId18"/>
    <p:sldId id="367" r:id="rId19"/>
    <p:sldId id="368" r:id="rId20"/>
    <p:sldId id="318" r:id="rId21"/>
    <p:sldId id="369" r:id="rId22"/>
    <p:sldId id="321" r:id="rId23"/>
    <p:sldId id="370" r:id="rId24"/>
    <p:sldId id="359" r:id="rId25"/>
    <p:sldId id="262" r:id="rId26"/>
  </p:sldIdLst>
  <p:sldSz cx="9144000" cy="5143500" type="screen16x9"/>
  <p:notesSz cx="6858000" cy="9144000"/>
  <p:embeddedFontLst>
    <p:embeddedFont>
      <p:font typeface="Inter" panose="020B0604020202020204" charset="0"/>
      <p:regular r:id="rId28"/>
      <p:bold r:id="rId29"/>
      <p:italic r:id="rId30"/>
      <p:boldItalic r:id="rId31"/>
    </p:embeddedFont>
    <p:embeddedFont>
      <p:font typeface="Inter Medium" panose="020B0604020202020204" charset="0"/>
      <p:regular r:id="rId32"/>
      <p:bold r:id="rId33"/>
      <p:italic r:id="rId34"/>
      <p:boldItalic r:id="rId35"/>
    </p:embeddedFont>
    <p:embeddedFont>
      <p:font typeface="Inter SemiBold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156" y="1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C3A7BCD-9AC5-07B3-9E56-10B367967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7DA845A5-4189-BDCE-2BDE-85F8160AC9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57F0197-96BF-4F4E-07AD-EC764DAC3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344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21E600-B8FA-DA15-76EF-A290C855C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C8A99DB-F704-0239-B324-C5E98FE01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02D32D7-ED36-F42A-A133-10A7EAB97E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340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0E1C6054-A142-D922-7460-693D18DA9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42D81FBC-6833-7D3C-B2CC-CAE174B7F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382E3EC-B4AE-CAFF-4E5F-414677C98F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67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8F86CF-DCC4-A0AB-F41D-326E69ECC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4E815847-7EE4-230C-DBB2-05E3ED9007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FAEC67F-DBBB-9E2D-2026-2F768480B6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893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541D6BB-0774-5554-B81C-9E6018C98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8994D38-1167-3311-8EBA-9DFB69C3E4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EEBEA35-2825-5BF2-F130-58EB76D346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45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8F4D24-77E3-C00B-2F0B-4FA40FA57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9CADC9F-5FB8-64EE-03FF-01B724BFAC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B3F4F66-433D-0828-406B-6B06CF5592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552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15AE210-0474-B14F-310A-6EFFFCDBF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304CB63-F73D-B714-A868-39A5194C1D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7E16E43-D117-B795-F63E-5F6719D0E8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4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CA74169-EDA8-48CF-3BA4-6E2A73BC9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84FED22C-CD28-BB2E-2CAE-E0BA506C3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49DFAB6-3C8C-6A8E-BE7A-42738B3945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813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44847E5-1329-0F12-D630-01D0E1389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B653E37D-37AE-0D1E-B69C-463AF21D13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70655B79-8D5C-14E3-7CA4-53814B89A5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50870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DB8E8C4-7842-81D5-6595-DB0978009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203E68F-78D4-B337-4B68-13F763F8F3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FF04960-0B2A-89CB-854E-CC0A0D34C0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977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8AC2766-AD81-9087-FEB6-C94B92918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D145574-A64E-BBFA-D529-D0F9A4BDC9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B32F549-AF81-3860-9F9B-9A2B550A76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882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2428344-6A19-95E4-B29E-4515CFCE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E1F2F97-25BB-3A36-193B-9DE6D86E35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A9B8BA8-C23B-0D79-20D6-D2DC49C62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724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F8C087-AE92-D8E6-D104-57DB354CB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A266D929-A4E4-EA1A-AB2F-B369E2D2DF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3F36221-4085-0C30-4AD2-7A39EDE9CD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157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263B4C9-DCFD-6E95-8375-3E48A6B4D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4F2BA7E-5326-6D86-8100-EA80C6F10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E726DE29-F2EC-5BD4-6176-627D45F870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792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6757A76-1633-B624-082F-866987A12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99DF9BA-C341-E055-D735-DD84F3BEC1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4E4E52E6-0EBB-0B1E-C369-993664A1AF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888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3EAFC65-3279-90B0-85A9-1BBA82212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7C80C34-9BF2-EFF0-8A44-FE93E03B04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76D8095-5AE5-9312-3CF4-C91D6296D5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6837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ed9f117a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ed9f117a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10E007D-A089-87AA-1035-F55737DF7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B5352745-E76C-26F4-9A82-86E8AA1CFD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88D59C5-48B8-E316-4C18-0B848A51B5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70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AA5F020-93ED-57FA-EC06-31AF41F0D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CD23EF6-6C46-78CF-E690-7F3E880871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F21F998-A170-590F-8663-99295B685B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031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CA57A38-5C2F-35BE-A26F-375E9353D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2785DD66-B9B4-400A-D162-241E20FB25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01A74B7-CED2-4C1E-AB58-4D09342E45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575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F34DCAC-5C32-89A4-1124-F8F541A1E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553243B-894C-8AE2-73FB-6FF7DF33DF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606A754-EAB1-D00E-905E-5F81E02A4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77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B08D6F5-DDAC-1826-0C8A-CE4250132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0963616-9F6C-6D26-5243-4BB20145B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27FF30E-4074-2957-2356-0B635908DF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592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556B5AE-B444-CFB6-5BE8-7B60A235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19587F4-70A9-9DFB-B982-11AA2ECF6D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A34ABE5-4B9E-99C7-F3BC-6A996F7FE8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92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84FDE40-CACA-21A8-AD1D-29779A868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7F10161-47F1-48FE-C428-5ABB323FE5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9D928BF-698D-1E89-E8E2-80B0B410C9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81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64" y="2206844"/>
            <a:ext cx="8208302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Certification CDSD</a:t>
            </a:r>
            <a:b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Block 1 &amp; 3</a:t>
            </a: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53337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August 28</a:t>
            </a:r>
            <a:r>
              <a:rPr lang="en-US" sz="1800" baseline="300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th</a:t>
            </a: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, 2025 – Louis Le </a:t>
            </a:r>
            <a:r>
              <a:rPr lang="en-US" sz="1800" dirty="0" err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Pogam</a:t>
            </a:r>
            <a:endParaRPr lang="en-US" sz="18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9B5D60B-DF9B-85F5-3A36-58889DC41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945E6D-6B3E-5EC2-866F-CEC48AF95D9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20F19-1538-0739-0446-30142BBF2F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730D567-058F-45D0-5158-352431AE118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653D5C-04F9-E313-AB66-94F6F3B97FFB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01EF55-5CFE-09F0-78CC-24D895F418C4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54A5FB-A235-B4D2-7512-2C1479ACE4DA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8902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1E30145-D852-D1B0-E118-FAA1EB030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33FD25D8-AD50-BF29-A75A-31ADAFBA5AF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A3FEBB5-978D-1907-0734-EBFEAD3264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53D6B606-839E-F598-19AF-DFA649B318F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0E8817-73A5-FB06-66F3-39A65C9CDD54}"/>
              </a:ext>
            </a:extLst>
          </p:cNvPr>
          <p:cNvSpPr/>
          <p:nvPr/>
        </p:nvSpPr>
        <p:spPr>
          <a:xfrm>
            <a:off x="193973" y="1376952"/>
            <a:ext cx="1225949" cy="14907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Uber’s Challenge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11F77B3-A26F-C93B-1D37-A2682E60311B}"/>
              </a:ext>
            </a:extLst>
          </p:cNvPr>
          <p:cNvSpPr txBox="1"/>
          <p:nvPr/>
        </p:nvSpPr>
        <p:spPr>
          <a:xfrm>
            <a:off x="1446942" y="1687896"/>
            <a:ext cx="724421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Drivers are not always located where and when riders need them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6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This mismatch leads to longer wait times and reduced efficiency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0A48EC-1A8F-7DF9-0196-2FFEF61B765D}"/>
              </a:ext>
            </a:extLst>
          </p:cNvPr>
          <p:cNvSpPr/>
          <p:nvPr/>
        </p:nvSpPr>
        <p:spPr>
          <a:xfrm>
            <a:off x="193973" y="3046881"/>
            <a:ext cx="1225949" cy="12317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 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A7FA4DE-55F1-C8B0-4084-110103D05976}"/>
              </a:ext>
            </a:extLst>
          </p:cNvPr>
          <p:cNvSpPr txBox="1"/>
          <p:nvPr/>
        </p:nvSpPr>
        <p:spPr>
          <a:xfrm>
            <a:off x="1446942" y="3228328"/>
            <a:ext cx="724421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  <a:defRPr sz="1600">
                <a:latin typeface="Inter SemiBold" panose="020B0604020202020204" charset="0"/>
                <a:ea typeface="Inter SemiBold" panose="020B0604020202020204" charset="0"/>
              </a:defRPr>
            </a:lvl1pPr>
          </a:lstStyle>
          <a:p>
            <a:r>
              <a:rPr lang="en-US" dirty="0"/>
              <a:t>Detect real-time “hot zones” of high demand</a:t>
            </a:r>
          </a:p>
          <a:p>
            <a:r>
              <a:rPr lang="en-US" dirty="0"/>
              <a:t>Provide actionable recommendations for driver reallocation</a:t>
            </a:r>
          </a:p>
          <a:p>
            <a:r>
              <a:rPr lang="en-US" dirty="0"/>
              <a:t>Enable intuitive visualization for rapid decision-making</a:t>
            </a:r>
          </a:p>
        </p:txBody>
      </p:sp>
      <p:pic>
        <p:nvPicPr>
          <p:cNvPr id="4" name="Picture 2" descr="Le nouveau logo Uber ne transporte personne !">
            <a:extLst>
              <a:ext uri="{FF2B5EF4-FFF2-40B4-BE49-F238E27FC236}">
                <a16:creationId xmlns:a16="http://schemas.microsoft.com/office/drawing/2014/main" id="{82B1CE8F-9CC1-B504-3A7A-FED434318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657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CF068D28-1DCB-E73F-3724-F928ABC1E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D9D22877-B267-0677-624E-364992E36EA4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C559E723-D2BF-B574-DC28-5CECB98C287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20DD777B-984B-3B7B-5D2A-B1E2E31215F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32FB9F-A58A-A6F7-CFBF-0CE083B8036C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EA20B2-7D69-4C0A-324B-ECCC169679F9}"/>
              </a:ext>
            </a:extLst>
          </p:cNvPr>
          <p:cNvSpPr/>
          <p:nvPr/>
        </p:nvSpPr>
        <p:spPr>
          <a:xfrm>
            <a:off x="2848642" y="2498032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D99333-848C-0109-AAA0-D1E60BB822F5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F7B10D2-306D-BE44-9799-FB2A01923847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61B160DB-C7A4-7E54-42F0-2620B2BB1B55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01E622B-EA22-8AC8-B368-865CA468FF1B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5A402357-E9A0-0D46-452B-A0EBDF55C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94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130F852-02A9-29B4-BCFA-2515B268D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898002B-3479-D561-8722-597AA54152B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CF501913-E243-72C7-3F75-724551E6CC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473F31DB-FD45-3385-2315-C4EA5E208CA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ED9D90-6ED0-19C7-DCBF-FD468E60F2E0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3B8D13-94AC-4D77-7DCF-EEE240746A25}"/>
              </a:ext>
            </a:extLst>
          </p:cNvPr>
          <p:cNvSpPr/>
          <p:nvPr/>
        </p:nvSpPr>
        <p:spPr>
          <a:xfrm>
            <a:off x="2848642" y="2498032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4C02CE-4496-245B-4596-83F211A5091F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21C5C5B-F0A5-25BA-A076-90D3DE848231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2D2E307-5000-6BE4-93CB-432F3A418DEE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98923FF-9513-D661-E6A9-058FE5E4A9BB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ADAE2C6B-A391-F6BA-F090-A2ED71D86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548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F770156-7380-7355-ABE3-36FB4E956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F90662C-9F46-7977-C214-D50D849C499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Uber has provided a cleaned database ready to be used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7906375-68B5-96EA-DA14-0F2017A680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C5E542A-4268-11C0-BEC1-7889EF6EA41E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2" descr="Le nouveau logo Uber ne transporte personne !">
            <a:extLst>
              <a:ext uri="{FF2B5EF4-FFF2-40B4-BE49-F238E27FC236}">
                <a16:creationId xmlns:a16="http://schemas.microsoft.com/office/drawing/2014/main" id="{D183C9AC-40F8-967F-2C1C-74451DF184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AD979F7A-519D-B7C6-C09F-4259BCA18222}"/>
              </a:ext>
            </a:extLst>
          </p:cNvPr>
          <p:cNvGrpSpPr/>
          <p:nvPr/>
        </p:nvGrpSpPr>
        <p:grpSpPr>
          <a:xfrm>
            <a:off x="498090" y="1187400"/>
            <a:ext cx="4058396" cy="281081"/>
            <a:chOff x="498089" y="1396308"/>
            <a:chExt cx="2706029" cy="281081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E8A21410-44D8-CBA1-2FC6-45883EFE910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Dataset description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ACB3C861-811C-AF6B-2AB4-4D5CD19CF021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CBCE801A-55BB-AFE1-6779-6BC153762696}"/>
              </a:ext>
            </a:extLst>
          </p:cNvPr>
          <p:cNvSpPr txBox="1"/>
          <p:nvPr/>
        </p:nvSpPr>
        <p:spPr>
          <a:xfrm>
            <a:off x="455942" y="1698929"/>
            <a:ext cx="4116058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Dataset of April 2014 used with 564k lines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4 columns: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Date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Base : Internal code, not used in the analysis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AE01A8E6-DAF6-433D-3610-3E1CF5AC67A6}"/>
              </a:ext>
            </a:extLst>
          </p:cNvPr>
          <p:cNvGrpSpPr/>
          <p:nvPr/>
        </p:nvGrpSpPr>
        <p:grpSpPr>
          <a:xfrm>
            <a:off x="4614148" y="1187400"/>
            <a:ext cx="4058396" cy="281081"/>
            <a:chOff x="498089" y="1396308"/>
            <a:chExt cx="2706029" cy="281081"/>
          </a:xfrm>
        </p:grpSpPr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4F595EF-6FAA-61EC-0236-59A622E9D671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Preprocessing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13" name="Connecteur droit 12">
              <a:extLst>
                <a:ext uri="{FF2B5EF4-FFF2-40B4-BE49-F238E27FC236}">
                  <a16:creationId xmlns:a16="http://schemas.microsoft.com/office/drawing/2014/main" id="{4E9BAA28-0522-FEE0-492E-2FB76DAC157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D4C2919F-5084-3554-6D74-5800771C0140}"/>
              </a:ext>
            </a:extLst>
          </p:cNvPr>
          <p:cNvSpPr txBox="1"/>
          <p:nvPr/>
        </p:nvSpPr>
        <p:spPr>
          <a:xfrm>
            <a:off x="4572000" y="1715390"/>
            <a:ext cx="4116058" cy="24622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Preprocessing limited to converting the date column into several sub-columns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Focus on New York City inside this latitude and longitude line :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 minimum = 40.4774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 maximum = 40.9176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 minimum = -74.2591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 maximum = -73.7004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A12299-974A-B678-C84A-7660C892CC94}"/>
              </a:ext>
            </a:extLst>
          </p:cNvPr>
          <p:cNvSpPr/>
          <p:nvPr/>
        </p:nvSpPr>
        <p:spPr>
          <a:xfrm>
            <a:off x="1505109" y="4407221"/>
            <a:ext cx="6133782" cy="35181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Limited preprocessing performed on the database</a:t>
            </a:r>
          </a:p>
        </p:txBody>
      </p:sp>
    </p:spTree>
    <p:extLst>
      <p:ext uri="{BB962C8B-B14F-4D97-AF65-F5344CB8AC3E}">
        <p14:creationId xmlns:p14="http://schemas.microsoft.com/office/powerpoint/2010/main" val="60277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E4ECF13-25E0-015D-0641-2868AC834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F4A422C-73B7-005C-B629-B030E856885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Database Overview: Each point corresponds to a single ride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4115D82-CE2E-CAA7-4BBB-2A881F9FAF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63A8774-0055-8FCD-8BDC-DF8D6D1330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36"/>
          <a:stretch>
            <a:fillRect/>
          </a:stretch>
        </p:blipFill>
        <p:spPr>
          <a:xfrm>
            <a:off x="1804286" y="1165673"/>
            <a:ext cx="5233441" cy="3846623"/>
          </a:xfrm>
          <a:prstGeom prst="rect">
            <a:avLst/>
          </a:prstGeom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CFAB2B32-59DF-5340-6096-8A9B50E7B2A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2" descr="Le nouveau logo Uber ne transporte personne !">
            <a:extLst>
              <a:ext uri="{FF2B5EF4-FFF2-40B4-BE49-F238E27FC236}">
                <a16:creationId xmlns:a16="http://schemas.microsoft.com/office/drawing/2014/main" id="{E22921D8-F4B3-016C-E01D-592EEDF41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161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84375C37-1850-8219-1D8C-D7C7B9966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678213-5D21-64B0-C5C7-E17C6383E70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476783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Monday and Sunday are the lowest day while the peak in on Wednesday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C70A396-324C-0D90-B0F5-F389D0CA61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96C6B46-BDF3-ABCA-F034-3AD39503712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FD11FD53-B98C-01CA-D1D3-246EB414E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7971412-EA6F-E8BA-CAB2-4B34D163E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636" y="1749372"/>
            <a:ext cx="8312728" cy="2481496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C157578-C435-003F-E055-475B28F566F6}"/>
              </a:ext>
            </a:extLst>
          </p:cNvPr>
          <p:cNvGrpSpPr/>
          <p:nvPr/>
        </p:nvGrpSpPr>
        <p:grpSpPr>
          <a:xfrm>
            <a:off x="491161" y="1504298"/>
            <a:ext cx="7994748" cy="276999"/>
            <a:chOff x="495742" y="1400390"/>
            <a:chExt cx="2708376" cy="276999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DEDB77B-E540-71C1-FFF6-27ABB23D96DF}"/>
                </a:ext>
              </a:extLst>
            </p:cNvPr>
            <p:cNvSpPr txBox="1"/>
            <p:nvPr/>
          </p:nvSpPr>
          <p:spPr>
            <a:xfrm>
              <a:off x="495742" y="1400390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Number of pickups per Day | </a:t>
              </a:r>
              <a:r>
                <a:rPr lang="en-US" sz="1200" dirty="0">
                  <a:solidFill>
                    <a:schemeClr val="bg1">
                      <a:lumMod val="75000"/>
                    </a:schemeClr>
                  </a:solidFill>
                  <a:latin typeface="Inter SemiBold" panose="020B0604020202020204" charset="0"/>
                  <a:ea typeface="Inter SemiBold" panose="020B0604020202020204" charset="0"/>
                </a:rPr>
                <a:t>April 2014, NYC only, 0 = Monday</a:t>
              </a:r>
              <a:endParaRPr lang="en-US" sz="10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53332F4-7E05-EAD0-DEE2-7C19C2CBA44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E64F876E-4239-ECED-A03F-CA50D30371FC}"/>
              </a:ext>
            </a:extLst>
          </p:cNvPr>
          <p:cNvSpPr txBox="1"/>
          <p:nvPr/>
        </p:nvSpPr>
        <p:spPr>
          <a:xfrm>
            <a:off x="85371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Monday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01986AF-E019-9380-922D-5D7E2A247186}"/>
              </a:ext>
            </a:extLst>
          </p:cNvPr>
          <p:cNvSpPr txBox="1"/>
          <p:nvPr/>
        </p:nvSpPr>
        <p:spPr>
          <a:xfrm>
            <a:off x="198967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Tuesday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98A83FB-7861-161A-5FED-FE0A3C505FB9}"/>
              </a:ext>
            </a:extLst>
          </p:cNvPr>
          <p:cNvSpPr txBox="1"/>
          <p:nvPr/>
        </p:nvSpPr>
        <p:spPr>
          <a:xfrm>
            <a:off x="3040625" y="4161634"/>
            <a:ext cx="97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Wednesday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1B076A0-C519-C7DE-010B-C13A79387EBE}"/>
              </a:ext>
            </a:extLst>
          </p:cNvPr>
          <p:cNvSpPr txBox="1"/>
          <p:nvPr/>
        </p:nvSpPr>
        <p:spPr>
          <a:xfrm>
            <a:off x="426158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Thursday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9302E57-4804-DF34-098D-5930F35D1891}"/>
              </a:ext>
            </a:extLst>
          </p:cNvPr>
          <p:cNvSpPr txBox="1"/>
          <p:nvPr/>
        </p:nvSpPr>
        <p:spPr>
          <a:xfrm>
            <a:off x="539753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Friday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6CF7AB4-C43D-224E-0C94-027CB30FDF1F}"/>
              </a:ext>
            </a:extLst>
          </p:cNvPr>
          <p:cNvSpPr txBox="1"/>
          <p:nvPr/>
        </p:nvSpPr>
        <p:spPr>
          <a:xfrm>
            <a:off x="653349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Saturday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AEE9922-ADBB-6FE1-4A57-9C8A5BAE490C}"/>
              </a:ext>
            </a:extLst>
          </p:cNvPr>
          <p:cNvSpPr txBox="1"/>
          <p:nvPr/>
        </p:nvSpPr>
        <p:spPr>
          <a:xfrm>
            <a:off x="7669447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Sunday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5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78227D4-CDAD-1E04-6CA2-1AB00A9DE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E4DCA5D7-8374-4AE5-7C08-AB6865E2779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2398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During the week, there is a peak at 7am then between 5pm and 8pm while the night is busy during the weekend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E5AE6-CED5-7B06-92D8-2329CC59428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9C25DFA6-0635-6D03-6126-A3AC8976AA22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859097-B8CF-B308-12EC-1CC63DC88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39" y="2025242"/>
            <a:ext cx="8360723" cy="2401426"/>
          </a:xfrm>
          <a:prstGeom prst="rect">
            <a:avLst/>
          </a:prstGeom>
        </p:spPr>
      </p:pic>
      <p:pic>
        <p:nvPicPr>
          <p:cNvPr id="5" name="Picture 2" descr="Le nouveau logo Uber ne transporte personne !">
            <a:extLst>
              <a:ext uri="{FF2B5EF4-FFF2-40B4-BE49-F238E27FC236}">
                <a16:creationId xmlns:a16="http://schemas.microsoft.com/office/drawing/2014/main" id="{957126DA-C8A7-A9E1-F808-5B99E69051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468EDDE-E9F8-4F81-CBA9-162369660B86}"/>
              </a:ext>
            </a:extLst>
          </p:cNvPr>
          <p:cNvSpPr txBox="1"/>
          <p:nvPr/>
        </p:nvSpPr>
        <p:spPr>
          <a:xfrm>
            <a:off x="491161" y="1504298"/>
            <a:ext cx="7987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Number of pickups per Hour depending on the day |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rPr>
              <a:t>April 2014, NYC only, 0 = Monday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334A5B9-5B73-4C0C-6DF2-E42D3DB9D9B3}"/>
              </a:ext>
            </a:extLst>
          </p:cNvPr>
          <p:cNvCxnSpPr/>
          <p:nvPr/>
        </p:nvCxnSpPr>
        <p:spPr>
          <a:xfrm>
            <a:off x="498089" y="1781297"/>
            <a:ext cx="7987820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669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02772AC-AB84-36BE-B4B4-7649719EC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33513A88-5DD5-7300-2A33-57EDECC8913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85AAD30-9296-E8E7-DC3F-1A881016AA7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B11FC98-0A05-A9E9-3F8C-74BE71391999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98668B-F3B6-4872-E102-4142C0DEA9A3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Analysis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4E474A-49E7-556C-6211-9A1B12361A13}"/>
              </a:ext>
            </a:extLst>
          </p:cNvPr>
          <p:cNvSpPr/>
          <p:nvPr/>
        </p:nvSpPr>
        <p:spPr>
          <a:xfrm>
            <a:off x="2848642" y="250433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321729-C578-C234-CECF-0557B8FA1681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E805B64A-5C03-4943-62E7-E3FC99137F04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E7622BA-E94A-E138-C1F6-34E53CAAB6E2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62BBD09-89B9-03B1-957A-956AB553754E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68D09DC5-58C7-207C-5799-4DEF552C13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330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6E250CD-17DC-2380-14F5-246C119A7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1CE039D-0B0E-CC1F-AE81-84186BDD2DD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 models can be chosen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396EC1DD-366E-2797-F6FF-5213452274B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5D35DD4-BF3D-17B4-22C1-E817CB464A7A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C1C03C27-471E-EA88-325E-3FF3B4AA0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61738C1-9CD7-A888-E1F4-6CDF881AAA8E}"/>
              </a:ext>
            </a:extLst>
          </p:cNvPr>
          <p:cNvSpPr txBox="1"/>
          <p:nvPr/>
        </p:nvSpPr>
        <p:spPr>
          <a:xfrm>
            <a:off x="1994673" y="1336836"/>
            <a:ext cx="3262423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/>
              <a:t>Kmeans</a:t>
            </a:r>
            <a:r>
              <a:rPr lang="en-US" sz="1200" dirty="0"/>
              <a:t> Clustering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76F81D-4375-8EB8-4AC1-6AB07414F8D0}"/>
              </a:ext>
            </a:extLst>
          </p:cNvPr>
          <p:cNvSpPr txBox="1"/>
          <p:nvPr/>
        </p:nvSpPr>
        <p:spPr>
          <a:xfrm>
            <a:off x="5494979" y="1336836"/>
            <a:ext cx="3262423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/>
              <a:t>DBScan</a:t>
            </a:r>
            <a:endParaRPr lang="en-US" sz="1200" dirty="0"/>
          </a:p>
        </p:txBody>
      </p: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E7737727-039F-8A2C-825A-C03F7A9D104F}"/>
              </a:ext>
            </a:extLst>
          </p:cNvPr>
          <p:cNvGrpSpPr/>
          <p:nvPr/>
        </p:nvGrpSpPr>
        <p:grpSpPr>
          <a:xfrm>
            <a:off x="562787" y="1773390"/>
            <a:ext cx="8194615" cy="450615"/>
            <a:chOff x="562787" y="1760778"/>
            <a:chExt cx="8194615" cy="450615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464D93F-4EEC-1FA8-8F94-884C41A16527}"/>
                </a:ext>
              </a:extLst>
            </p:cNvPr>
            <p:cNvSpPr txBox="1"/>
            <p:nvPr/>
          </p:nvSpPr>
          <p:spPr>
            <a:xfrm>
              <a:off x="1994673" y="1847586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fr-FR" sz="1200" dirty="0" err="1"/>
                <a:t>Centroid-based</a:t>
              </a:r>
              <a:r>
                <a:rPr lang="fr-FR" sz="1200" dirty="0"/>
                <a:t> clustering </a:t>
              </a:r>
              <a:r>
                <a:rPr lang="fr-FR" sz="1200" dirty="0" err="1"/>
                <a:t>algorithm</a:t>
              </a:r>
              <a:endParaRPr lang="en-US" sz="1200" dirty="0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D212FEE-F087-456B-41A8-DA5F3D2E2705}"/>
                </a:ext>
              </a:extLst>
            </p:cNvPr>
            <p:cNvSpPr txBox="1"/>
            <p:nvPr/>
          </p:nvSpPr>
          <p:spPr>
            <a:xfrm>
              <a:off x="5494979" y="1847585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fr-FR" sz="1200" dirty="0"/>
                <a:t>Density-</a:t>
              </a:r>
              <a:r>
                <a:rPr lang="fr-FR" sz="1200" dirty="0" err="1"/>
                <a:t>based</a:t>
              </a:r>
              <a:r>
                <a:rPr lang="fr-FR" sz="1200" dirty="0"/>
                <a:t> clustering </a:t>
              </a:r>
              <a:r>
                <a:rPr lang="fr-FR" sz="1200" dirty="0" err="1"/>
                <a:t>algorithm</a:t>
              </a:r>
              <a:endParaRPr lang="en-US" sz="1200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CF6B5EC4-4614-18F4-A9C9-D7DE1B9EA109}"/>
                </a:ext>
              </a:extLst>
            </p:cNvPr>
            <p:cNvSpPr txBox="1"/>
            <p:nvPr/>
          </p:nvSpPr>
          <p:spPr>
            <a:xfrm>
              <a:off x="562787" y="1760778"/>
              <a:ext cx="1257805" cy="4506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Principle</a:t>
              </a:r>
            </a:p>
          </p:txBody>
        </p: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B75D98EA-F9CA-458E-988C-B92B933CBBEE}"/>
              </a:ext>
            </a:extLst>
          </p:cNvPr>
          <p:cNvGrpSpPr/>
          <p:nvPr/>
        </p:nvGrpSpPr>
        <p:grpSpPr>
          <a:xfrm>
            <a:off x="562787" y="2274987"/>
            <a:ext cx="8194615" cy="372409"/>
            <a:chOff x="562787" y="2347135"/>
            <a:chExt cx="8194615" cy="372409"/>
          </a:xfrm>
        </p:grpSpPr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66C0514F-4511-652B-0528-34B51699022B}"/>
                </a:ext>
              </a:extLst>
            </p:cNvPr>
            <p:cNvSpPr txBox="1"/>
            <p:nvPr/>
          </p:nvSpPr>
          <p:spPr>
            <a:xfrm>
              <a:off x="1994673" y="2394840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Spherical only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0730C048-4627-54CD-2010-9CE3C45C7FFF}"/>
                </a:ext>
              </a:extLst>
            </p:cNvPr>
            <p:cNvSpPr txBox="1"/>
            <p:nvPr/>
          </p:nvSpPr>
          <p:spPr>
            <a:xfrm>
              <a:off x="5494979" y="2394839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No shape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92C8D4D3-7838-5960-A92F-FE63F3452D09}"/>
                </a:ext>
              </a:extLst>
            </p:cNvPr>
            <p:cNvSpPr txBox="1"/>
            <p:nvPr/>
          </p:nvSpPr>
          <p:spPr>
            <a:xfrm>
              <a:off x="562787" y="2347135"/>
              <a:ext cx="1257805" cy="3724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Shape</a:t>
              </a:r>
            </a:p>
          </p:txBody>
        </p:sp>
      </p:grp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D967809D-8499-7E13-8382-09B3A1B3C3A0}"/>
              </a:ext>
            </a:extLst>
          </p:cNvPr>
          <p:cNvGrpSpPr/>
          <p:nvPr/>
        </p:nvGrpSpPr>
        <p:grpSpPr>
          <a:xfrm>
            <a:off x="562787" y="2698378"/>
            <a:ext cx="8194615" cy="495677"/>
            <a:chOff x="562787" y="2840222"/>
            <a:chExt cx="8194615" cy="495677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7B9E424B-EEC8-AB2B-9118-4F5FB2D8BF33}"/>
                </a:ext>
              </a:extLst>
            </p:cNvPr>
            <p:cNvSpPr txBox="1"/>
            <p:nvPr/>
          </p:nvSpPr>
          <p:spPr>
            <a:xfrm>
              <a:off x="1994673" y="2857227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Simple and fast</a:t>
              </a:r>
            </a:p>
            <a:p>
              <a:r>
                <a:rPr lang="en-US" sz="1200" dirty="0"/>
                <a:t>Works well when clusters are spherical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E9CBC0FE-E960-9DAF-339F-29AAE8C315E3}"/>
                </a:ext>
              </a:extLst>
            </p:cNvPr>
            <p:cNvSpPr txBox="1"/>
            <p:nvPr/>
          </p:nvSpPr>
          <p:spPr>
            <a:xfrm>
              <a:off x="5494979" y="2857227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>
                  <a:solidFill>
                    <a:srgbClr val="FF0000"/>
                  </a:solidFill>
                </a:rPr>
                <a:t>No need to know number of clusters</a:t>
              </a:r>
            </a:p>
            <a:p>
              <a:r>
                <a:rPr lang="en-US" sz="1200" dirty="0"/>
                <a:t>Handle complex shapes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6054F701-51BB-B300-E430-B3B0D44E3596}"/>
                </a:ext>
              </a:extLst>
            </p:cNvPr>
            <p:cNvSpPr txBox="1"/>
            <p:nvPr/>
          </p:nvSpPr>
          <p:spPr>
            <a:xfrm>
              <a:off x="562787" y="2840222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Strengths</a:t>
              </a:r>
            </a:p>
          </p:txBody>
        </p:sp>
      </p:grp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B5EEC5AD-673F-3788-416D-001E440A450A}"/>
              </a:ext>
            </a:extLst>
          </p:cNvPr>
          <p:cNvGrpSpPr/>
          <p:nvPr/>
        </p:nvGrpSpPr>
        <p:grpSpPr>
          <a:xfrm>
            <a:off x="562787" y="3955765"/>
            <a:ext cx="8194615" cy="495677"/>
            <a:chOff x="562787" y="3924235"/>
            <a:chExt cx="8194615" cy="495677"/>
          </a:xfrm>
        </p:grpSpPr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85B6A73-341B-F188-4D26-BAA74423EBF0}"/>
                </a:ext>
              </a:extLst>
            </p:cNvPr>
            <p:cNvSpPr txBox="1"/>
            <p:nvPr/>
          </p:nvSpPr>
          <p:spPr>
            <a:xfrm>
              <a:off x="1994673" y="3941241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Speed and simplicity when number of clusters is known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4540402B-458E-CF28-89AC-34C733966991}"/>
                </a:ext>
              </a:extLst>
            </p:cNvPr>
            <p:cNvSpPr txBox="1"/>
            <p:nvPr/>
          </p:nvSpPr>
          <p:spPr>
            <a:xfrm>
              <a:off x="5494979" y="3941240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Complex shapes and number cluster not known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38B0C084-D12C-E464-D15C-494925CC3460}"/>
                </a:ext>
              </a:extLst>
            </p:cNvPr>
            <p:cNvSpPr txBox="1"/>
            <p:nvPr/>
          </p:nvSpPr>
          <p:spPr>
            <a:xfrm>
              <a:off x="562787" y="3924235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Rationale for using it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3049A1A-64AB-BDF4-D156-4A9B2DC28DBA}"/>
              </a:ext>
            </a:extLst>
          </p:cNvPr>
          <p:cNvSpPr/>
          <p:nvPr/>
        </p:nvSpPr>
        <p:spPr>
          <a:xfrm>
            <a:off x="6051264" y="4513343"/>
            <a:ext cx="2149853" cy="319833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Seems more adapted to handle real-time data</a:t>
            </a:r>
          </a:p>
        </p:txBody>
      </p: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8312ABDE-DE00-6E94-957D-D9F202202F8D}"/>
              </a:ext>
            </a:extLst>
          </p:cNvPr>
          <p:cNvGrpSpPr/>
          <p:nvPr/>
        </p:nvGrpSpPr>
        <p:grpSpPr>
          <a:xfrm>
            <a:off x="562787" y="3232425"/>
            <a:ext cx="8194615" cy="659747"/>
            <a:chOff x="562787" y="3289453"/>
            <a:chExt cx="8194615" cy="659747"/>
          </a:xfrm>
        </p:grpSpPr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57F387C8-09B9-329A-C442-19D4A005B878}"/>
                </a:ext>
              </a:extLst>
            </p:cNvPr>
            <p:cNvSpPr txBox="1"/>
            <p:nvPr/>
          </p:nvSpPr>
          <p:spPr>
            <a:xfrm>
              <a:off x="1994673" y="3296160"/>
              <a:ext cx="326242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>
                  <a:solidFill>
                    <a:srgbClr val="FF0000"/>
                  </a:solidFill>
                </a:rPr>
                <a:t>Number of clusters must be known </a:t>
              </a:r>
            </a:p>
            <a:p>
              <a:r>
                <a:rPr lang="en-US" sz="1200" dirty="0"/>
                <a:t>Sensitive to initialization and outliers</a:t>
              </a:r>
            </a:p>
            <a:p>
              <a:r>
                <a:rPr lang="en-US" sz="1200" dirty="0"/>
                <a:t>Poor performance on irregularly shape</a:t>
              </a:r>
            </a:p>
          </p:txBody>
        </p: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026FAD9A-7FC7-D8B9-B7DE-B40DF2794C16}"/>
                </a:ext>
              </a:extLst>
            </p:cNvPr>
            <p:cNvSpPr txBox="1"/>
            <p:nvPr/>
          </p:nvSpPr>
          <p:spPr>
            <a:xfrm>
              <a:off x="5494979" y="3480826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Commutationnally heavier </a:t>
              </a:r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80714425-C875-A2B9-D502-E8C997A0A691}"/>
                </a:ext>
              </a:extLst>
            </p:cNvPr>
            <p:cNvSpPr txBox="1"/>
            <p:nvPr/>
          </p:nvSpPr>
          <p:spPr>
            <a:xfrm>
              <a:off x="562787" y="3289453"/>
              <a:ext cx="1257805" cy="6597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Weaknesses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399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567FAE94-6B23-7B35-DBAD-4465E87F5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4971A17-7E8E-324A-B95D-64C1C33E58D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3CFEC638-49F3-3C60-E4C3-770AD31234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4081E1E-B33B-D3C2-7AF7-705F40EB97B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1E95F8-EE10-9BDB-CE49-7D9851DB7F22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247351-B3E2-64AF-62A1-12AE53C7E003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A48287-731C-2942-B668-AEB0985FF935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32920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1C9A9092-C107-D9E0-E9F8-ED0E8E1E2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2D04710C-FFDE-9078-D801-1A93A0666AE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397003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DBScan</a:t>
            </a:r>
            <a:r>
              <a:rPr lang="en-US" sz="18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was chosen for hot zone recommendation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3CAD577-0F72-CBF4-5B11-E5C410D5BC1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2D0A98B0-5388-A0DD-D325-4D8AD5A34A7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24107D86-7F03-2494-2874-9626EEB93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3C2290A-5FAE-C3D7-FC4D-00FCE6900DCE}"/>
              </a:ext>
            </a:extLst>
          </p:cNvPr>
          <p:cNvSpPr txBox="1"/>
          <p:nvPr/>
        </p:nvSpPr>
        <p:spPr>
          <a:xfrm>
            <a:off x="498089" y="1336836"/>
            <a:ext cx="3947531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Kmeans Clustering</a:t>
            </a:r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55FC3D3-2AAF-0472-F718-4D0ED7C960F3}"/>
              </a:ext>
            </a:extLst>
          </p:cNvPr>
          <p:cNvSpPr txBox="1"/>
          <p:nvPr/>
        </p:nvSpPr>
        <p:spPr>
          <a:xfrm>
            <a:off x="4728118" y="1336836"/>
            <a:ext cx="3947531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DBScan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56B720-5CB4-6DA5-5B07-8CA3E59175A8}"/>
              </a:ext>
            </a:extLst>
          </p:cNvPr>
          <p:cNvSpPr/>
          <p:nvPr/>
        </p:nvSpPr>
        <p:spPr>
          <a:xfrm>
            <a:off x="498089" y="1631566"/>
            <a:ext cx="334535" cy="616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Details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C24B66-B759-FE38-6FA5-2F80425D9094}"/>
              </a:ext>
            </a:extLst>
          </p:cNvPr>
          <p:cNvSpPr/>
          <p:nvPr/>
        </p:nvSpPr>
        <p:spPr>
          <a:xfrm>
            <a:off x="498089" y="2327462"/>
            <a:ext cx="334535" cy="24931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Overview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4B2703F-6B9C-5055-142D-5C4328AC4484}"/>
              </a:ext>
            </a:extLst>
          </p:cNvPr>
          <p:cNvSpPr txBox="1"/>
          <p:nvPr/>
        </p:nvSpPr>
        <p:spPr>
          <a:xfrm>
            <a:off x="901689" y="1663052"/>
            <a:ext cx="35439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Elbow and silhouette methods to get the optimal number of clusters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9 clusters seems to be the best for April 30</a:t>
            </a:r>
            <a:r>
              <a:rPr lang="en-US" sz="1000" baseline="30000" dirty="0">
                <a:latin typeface="Inter SemiBold" panose="020B0604020202020204" charset="0"/>
                <a:ea typeface="Inter SemiBold" panose="020B0604020202020204" charset="0"/>
              </a:rPr>
              <a:t>th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663C63-04E9-4F3D-2B21-094A94AE4F36}"/>
              </a:ext>
            </a:extLst>
          </p:cNvPr>
          <p:cNvSpPr/>
          <p:nvPr/>
        </p:nvSpPr>
        <p:spPr>
          <a:xfrm>
            <a:off x="4728118" y="2327462"/>
            <a:ext cx="334535" cy="24127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Center Overview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4BFDEBCD-1353-DCE6-49C7-4FD476B0C65A}"/>
              </a:ext>
            </a:extLst>
          </p:cNvPr>
          <p:cNvSpPr txBox="1"/>
          <p:nvPr/>
        </p:nvSpPr>
        <p:spPr>
          <a:xfrm>
            <a:off x="5211843" y="1745297"/>
            <a:ext cx="35439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Parameters :  Epsilon = 0.15 /  Min Sample = 10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6 clusters + outliers 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07A2E8B-F9A0-07B2-7199-DA2777274193}"/>
              </a:ext>
            </a:extLst>
          </p:cNvPr>
          <p:cNvSpPr/>
          <p:nvPr/>
        </p:nvSpPr>
        <p:spPr>
          <a:xfrm>
            <a:off x="5319520" y="4555693"/>
            <a:ext cx="3462359" cy="290757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Best model to handle variability in cluster location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848399-7CFF-8286-1ADD-5DABD4A81EB6}"/>
              </a:ext>
            </a:extLst>
          </p:cNvPr>
          <p:cNvSpPr/>
          <p:nvPr/>
        </p:nvSpPr>
        <p:spPr>
          <a:xfrm>
            <a:off x="4728118" y="1631566"/>
            <a:ext cx="334535" cy="616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Details</a:t>
            </a: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FDCB0A58-46E5-9C84-48B1-1253A22DF3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7710" y="2238034"/>
            <a:ext cx="3294253" cy="2472168"/>
          </a:xfrm>
          <a:prstGeom prst="rect">
            <a:avLst/>
          </a:prstGeom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8C5372F6-7891-60B9-5CDA-86D45CCD234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44743" y="2443294"/>
            <a:ext cx="2478131" cy="2038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2071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3F807CD-BAAF-02F7-57FA-1BCC46D74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7E649CDC-6FD3-61E3-24DF-DD335014D5F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E3D8B2E-0EC1-2419-6C3B-025722ACC96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59038F7-B79B-515D-E6DA-94BB0CB7AD84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61C258-5E40-B200-A57B-7CA7F16C8C14}"/>
              </a:ext>
            </a:extLst>
          </p:cNvPr>
          <p:cNvSpPr/>
          <p:nvPr/>
        </p:nvSpPr>
        <p:spPr>
          <a:xfrm>
            <a:off x="2848642" y="1677321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8EFB6A-9358-C371-305F-B9F21C01DF00}"/>
              </a:ext>
            </a:extLst>
          </p:cNvPr>
          <p:cNvSpPr/>
          <p:nvPr/>
        </p:nvSpPr>
        <p:spPr>
          <a:xfrm>
            <a:off x="2848642" y="250433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8C629C-7F67-A78F-D275-DE8083072FBA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Recommendation 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50823C8-703F-8F7F-9521-110B87F43789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91D9DAC-CA85-6467-47EE-6DA26A6E49A5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9F0E2F4-7306-36F5-0ACC-A49FA3163468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18BCA621-1E87-DF51-7BD9-38DE7F83AD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435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001C8053-3E45-4ABE-23E7-07374AF9E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BE7B9B0-2481-D990-E7C9-67B72F747B7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Hot zones are dynamically calculated with the </a:t>
            </a:r>
            <a:r>
              <a:rPr lang="en-US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DBScan</a:t>
            </a: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algorithm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38D1409-917E-B94E-A9A8-0BE2FD40283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7C3CF08C-E4CE-8056-BFA8-4EA0558CBD6C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3020CD62-CAC3-64DB-4F66-AD62F2EA0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DEAED5A3-AC1F-01A1-E144-FB6C860B31CB}"/>
              </a:ext>
            </a:extLst>
          </p:cNvPr>
          <p:cNvGrpSpPr/>
          <p:nvPr/>
        </p:nvGrpSpPr>
        <p:grpSpPr>
          <a:xfrm>
            <a:off x="498090" y="1336836"/>
            <a:ext cx="4759006" cy="281081"/>
            <a:chOff x="498089" y="1396308"/>
            <a:chExt cx="2706029" cy="281081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4F2897-F9E9-62E4-8ADD-B93E9A1FEE13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Plot_hot_zone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function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C5B8D514-0EDC-9BAC-8675-3279C72ECAB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riangle isocèle 29">
            <a:extLst>
              <a:ext uri="{FF2B5EF4-FFF2-40B4-BE49-F238E27FC236}">
                <a16:creationId xmlns:a16="http://schemas.microsoft.com/office/drawing/2014/main" id="{21AA2DF8-A8F0-2ABB-D3DB-766BB44F2B32}"/>
              </a:ext>
            </a:extLst>
          </p:cNvPr>
          <p:cNvSpPr/>
          <p:nvPr/>
        </p:nvSpPr>
        <p:spPr>
          <a:xfrm rot="5400000">
            <a:off x="5148773" y="2971102"/>
            <a:ext cx="1305458" cy="18013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878B257-F038-10E9-C5AE-4C608D8A0113}"/>
              </a:ext>
            </a:extLst>
          </p:cNvPr>
          <p:cNvGrpSpPr/>
          <p:nvPr/>
        </p:nvGrpSpPr>
        <p:grpSpPr>
          <a:xfrm>
            <a:off x="498090" y="1755253"/>
            <a:ext cx="4694309" cy="461665"/>
            <a:chOff x="562787" y="1755253"/>
            <a:chExt cx="4694309" cy="461665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8D1D9AC-D74E-CE7E-01ED-FE340D897024}"/>
                </a:ext>
              </a:extLst>
            </p:cNvPr>
            <p:cNvSpPr txBox="1"/>
            <p:nvPr/>
          </p:nvSpPr>
          <p:spPr>
            <a:xfrm>
              <a:off x="1994673" y="1755253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pPr rtl="0">
                <a:buSzPts val="1000"/>
                <a:buFont typeface="Arial" panose="020B0604020202020204" pitchFamily="34" charset="0"/>
                <a:buChar char="•"/>
              </a:pPr>
              <a:r>
                <a:rPr lang="en-US" sz="1200" dirty="0"/>
                <a:t>D</a:t>
              </a:r>
              <a:r>
                <a:rPr lang="en-US" sz="1200" b="0" i="0" u="none" strike="noStrike" baseline="0">
                  <a:solidFill>
                    <a:srgbClr val="000000"/>
                  </a:solidFill>
                  <a:latin typeface="Inter SemiBold" panose="020B0604020202020204" charset="0"/>
                </a:rPr>
                <a:t>ataset</a:t>
              </a:r>
              <a:r>
                <a:rPr lang="en-US" sz="1200" b="0" i="0" u="none" strike="noStrike" baseline="0" dirty="0">
                  <a:solidFill>
                    <a:srgbClr val="000000"/>
                  </a:solidFill>
                  <a:latin typeface="Inter SemiBold" panose="020B0604020202020204" charset="0"/>
                </a:rPr>
                <a:t>, day of the week, hour, </a:t>
              </a:r>
              <a:r>
                <a:rPr lang="en-US" sz="1200" b="0" i="0" u="none" strike="noStrike" baseline="0" dirty="0" err="1">
                  <a:solidFill>
                    <a:srgbClr val="000000"/>
                  </a:solidFill>
                  <a:latin typeface="Inter SemiBold" panose="020B0604020202020204" charset="0"/>
                </a:rPr>
                <a:t>dbscan</a:t>
              </a:r>
              <a:r>
                <a:rPr lang="en-US" sz="1200" b="0" i="0" u="none" strike="noStrike" baseline="0" dirty="0">
                  <a:solidFill>
                    <a:srgbClr val="000000"/>
                  </a:solidFill>
                  <a:latin typeface="Inter SemiBold" panose="020B0604020202020204" charset="0"/>
                </a:rPr>
                <a:t> parameters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4AEDAE0B-0A2A-0265-B9F1-D672DFE978FB}"/>
                </a:ext>
              </a:extLst>
            </p:cNvPr>
            <p:cNvSpPr txBox="1"/>
            <p:nvPr/>
          </p:nvSpPr>
          <p:spPr>
            <a:xfrm>
              <a:off x="562787" y="1760778"/>
              <a:ext cx="1257805" cy="4506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Input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2498D6BA-7F6E-65DA-D331-4B182771D163}"/>
              </a:ext>
            </a:extLst>
          </p:cNvPr>
          <p:cNvGrpSpPr/>
          <p:nvPr/>
        </p:nvGrpSpPr>
        <p:grpSpPr>
          <a:xfrm>
            <a:off x="498090" y="2396687"/>
            <a:ext cx="4694309" cy="461665"/>
            <a:chOff x="562787" y="2302508"/>
            <a:chExt cx="4694309" cy="461665"/>
          </a:xfrm>
        </p:grpSpPr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CABD608E-7958-1B0E-1100-AA73740F974B}"/>
                </a:ext>
              </a:extLst>
            </p:cNvPr>
            <p:cNvSpPr txBox="1"/>
            <p:nvPr/>
          </p:nvSpPr>
          <p:spPr>
            <a:xfrm>
              <a:off x="1994673" y="2302508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For any given hours, would calculate the clusters center and plot them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9956AE3-EA0F-6977-FBE0-B57E722BABD7}"/>
                </a:ext>
              </a:extLst>
            </p:cNvPr>
            <p:cNvSpPr txBox="1"/>
            <p:nvPr/>
          </p:nvSpPr>
          <p:spPr>
            <a:xfrm>
              <a:off x="562787" y="2347135"/>
              <a:ext cx="1257805" cy="3724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Calculation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A7681A0B-5502-C961-4C70-F0A2AD937C30}"/>
              </a:ext>
            </a:extLst>
          </p:cNvPr>
          <p:cNvGrpSpPr/>
          <p:nvPr/>
        </p:nvGrpSpPr>
        <p:grpSpPr>
          <a:xfrm>
            <a:off x="498090" y="3038121"/>
            <a:ext cx="4694309" cy="495677"/>
            <a:chOff x="562787" y="2840222"/>
            <a:chExt cx="4694309" cy="495677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5DE7B064-6852-C4CD-1569-6FB4D7EF6732}"/>
                </a:ext>
              </a:extLst>
            </p:cNvPr>
            <p:cNvSpPr txBox="1"/>
            <p:nvPr/>
          </p:nvSpPr>
          <p:spPr>
            <a:xfrm>
              <a:off x="1994673" y="2949560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A map with the hot zones of this hour 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98C4A701-8AE9-EFEC-DBB6-DC59A9042329}"/>
                </a:ext>
              </a:extLst>
            </p:cNvPr>
            <p:cNvSpPr txBox="1"/>
            <p:nvPr/>
          </p:nvSpPr>
          <p:spPr>
            <a:xfrm>
              <a:off x="562787" y="2840222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Output</a:t>
              </a:r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D715DFE8-CAF7-787D-63DC-7198D1722425}"/>
              </a:ext>
            </a:extLst>
          </p:cNvPr>
          <p:cNvGrpSpPr/>
          <p:nvPr/>
        </p:nvGrpSpPr>
        <p:grpSpPr>
          <a:xfrm>
            <a:off x="498090" y="3713568"/>
            <a:ext cx="4694309" cy="646331"/>
            <a:chOff x="562787" y="3848908"/>
            <a:chExt cx="4694309" cy="646331"/>
          </a:xfrm>
        </p:grpSpPr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5E39C271-F736-BC2C-1401-042F818BB23E}"/>
                </a:ext>
              </a:extLst>
            </p:cNvPr>
            <p:cNvSpPr txBox="1"/>
            <p:nvPr/>
          </p:nvSpPr>
          <p:spPr>
            <a:xfrm>
              <a:off x="1994673" y="3848908"/>
              <a:ext cx="326242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For a given day, the evolution of hot spots can be shown by looping over different hours</a:t>
              </a:r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D574422B-E6BA-902E-EAE2-B61BF114AAEB}"/>
                </a:ext>
              </a:extLst>
            </p:cNvPr>
            <p:cNvSpPr txBox="1"/>
            <p:nvPr/>
          </p:nvSpPr>
          <p:spPr>
            <a:xfrm>
              <a:off x="562787" y="3924235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Real-time visualization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55286CE0-14A5-B720-4C02-81945977E15B}"/>
              </a:ext>
            </a:extLst>
          </p:cNvPr>
          <p:cNvSpPr/>
          <p:nvPr/>
        </p:nvSpPr>
        <p:spPr>
          <a:xfrm>
            <a:off x="6044588" y="2445921"/>
            <a:ext cx="2601322" cy="1214569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Hot zones can be dynamically calculated and provided to the drivers at any given day and time of the week</a:t>
            </a:r>
          </a:p>
        </p:txBody>
      </p:sp>
    </p:spTree>
    <p:extLst>
      <p:ext uri="{BB962C8B-B14F-4D97-AF65-F5344CB8AC3E}">
        <p14:creationId xmlns:p14="http://schemas.microsoft.com/office/powerpoint/2010/main" val="1552394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6C21EB03-CBA5-75FE-0A5A-A1DCA2010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EB1904A0-B466-CEF3-A1E0-BB530BCD505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hot zone are changing </a:t>
            </a:r>
            <a:r>
              <a:rPr lang="en-US" sz="2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every hour of the day</a:t>
            </a:r>
            <a:endParaRPr lang="en-US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5EFB4A7-429B-A76F-CEED-B5D232AB28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58649C8E-DDB4-497F-A4FE-1316227D3DD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6CDA63DC-B022-BA53-2D5E-435526FB5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1F55E34-D062-5F6B-E2AF-DE354B56AB3D}"/>
              </a:ext>
            </a:extLst>
          </p:cNvPr>
          <p:cNvGrpSpPr/>
          <p:nvPr/>
        </p:nvGrpSpPr>
        <p:grpSpPr>
          <a:xfrm>
            <a:off x="296392" y="1336836"/>
            <a:ext cx="8379258" cy="281081"/>
            <a:chOff x="498089" y="1396308"/>
            <a:chExt cx="2706029" cy="281081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E96A8BE-4D34-522F-ED88-C9DD8568F53D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Evolution of hot zones for a Saturday at 12am, 6am, 12pm, 6pm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D48AC66D-12F0-68B7-6885-B5F18312D91E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5043C41B-AC7B-B495-F07B-4D715A3DD799}"/>
              </a:ext>
            </a:extLst>
          </p:cNvPr>
          <p:cNvSpPr/>
          <p:nvPr/>
        </p:nvSpPr>
        <p:spPr>
          <a:xfrm>
            <a:off x="307000" y="2193911"/>
            <a:ext cx="1933200" cy="1329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12am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88653A2-F52E-7F67-6C91-2EBF68FF6A01}"/>
              </a:ext>
            </a:extLst>
          </p:cNvPr>
          <p:cNvSpPr/>
          <p:nvPr/>
        </p:nvSpPr>
        <p:spPr>
          <a:xfrm>
            <a:off x="2400839" y="2193911"/>
            <a:ext cx="1933200" cy="1329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6am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EB9F4D2-1196-6020-26F9-4D75EE3E0BC4}"/>
              </a:ext>
            </a:extLst>
          </p:cNvPr>
          <p:cNvSpPr/>
          <p:nvPr/>
        </p:nvSpPr>
        <p:spPr>
          <a:xfrm>
            <a:off x="4494678" y="2193911"/>
            <a:ext cx="1933200" cy="13297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12pm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BBE91DF-2013-C7CB-5503-2D608AD145C5}"/>
              </a:ext>
            </a:extLst>
          </p:cNvPr>
          <p:cNvSpPr/>
          <p:nvPr/>
        </p:nvSpPr>
        <p:spPr>
          <a:xfrm>
            <a:off x="6588517" y="2193911"/>
            <a:ext cx="1933200" cy="13298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6pm </a:t>
            </a:r>
          </a:p>
        </p:txBody>
      </p:sp>
      <p:pic>
        <p:nvPicPr>
          <p:cNvPr id="72" name="Image 71">
            <a:extLst>
              <a:ext uri="{FF2B5EF4-FFF2-40B4-BE49-F238E27FC236}">
                <a16:creationId xmlns:a16="http://schemas.microsoft.com/office/drawing/2014/main" id="{389C55DA-29D9-0B7B-E7F0-970786F21E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9127" y="2472922"/>
            <a:ext cx="1788945" cy="1622760"/>
          </a:xfrm>
          <a:prstGeom prst="rect">
            <a:avLst/>
          </a:prstGeom>
        </p:spPr>
      </p:pic>
      <p:pic>
        <p:nvPicPr>
          <p:cNvPr id="74" name="Image 73">
            <a:extLst>
              <a:ext uri="{FF2B5EF4-FFF2-40B4-BE49-F238E27FC236}">
                <a16:creationId xmlns:a16="http://schemas.microsoft.com/office/drawing/2014/main" id="{894325B8-6421-A708-8A72-49AC90F78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29656" y="2462972"/>
            <a:ext cx="1644089" cy="1608541"/>
          </a:xfrm>
          <a:prstGeom prst="rect">
            <a:avLst/>
          </a:prstGeom>
        </p:spPr>
      </p:pic>
      <p:pic>
        <p:nvPicPr>
          <p:cNvPr id="78" name="Image 77">
            <a:extLst>
              <a:ext uri="{FF2B5EF4-FFF2-40B4-BE49-F238E27FC236}">
                <a16:creationId xmlns:a16="http://schemas.microsoft.com/office/drawing/2014/main" id="{B35F8FB0-4F5F-E90E-9C6E-FBCFC498422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542709" y="2472817"/>
            <a:ext cx="1759621" cy="1550776"/>
          </a:xfrm>
          <a:prstGeom prst="rect">
            <a:avLst/>
          </a:prstGeom>
        </p:spPr>
      </p:pic>
      <p:pic>
        <p:nvPicPr>
          <p:cNvPr id="80" name="Image 79">
            <a:extLst>
              <a:ext uri="{FF2B5EF4-FFF2-40B4-BE49-F238E27FC236}">
                <a16:creationId xmlns:a16="http://schemas.microsoft.com/office/drawing/2014/main" id="{7293D3D4-61C2-E349-52A6-ED8D343AC99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01045" y="2487613"/>
            <a:ext cx="1684079" cy="158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461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B4099AFA-26BF-3398-8B6E-8E7721E0E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0B9758C9-58D1-D10D-3ADA-72C063DCD25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EDA9C44-80E1-5E1D-B274-C3749EE901B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FBFF38A-2ADF-B4F9-8295-6F2F105665E4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098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 b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sz="5600" b="1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AB7C3DE-0DAD-8189-52AF-B730EAE39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515ADEC-4106-844B-1BD2-3D4FB9EB7890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282F051F-BB0C-5392-27E2-C02CF6A3CD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6AE7A10A-7C51-E049-C5C6-24DC28A8F41A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6F5865-16C8-59CD-6943-04FA2F2F13F9}"/>
              </a:ext>
            </a:extLst>
          </p:cNvPr>
          <p:cNvSpPr/>
          <p:nvPr/>
        </p:nvSpPr>
        <p:spPr>
          <a:xfrm>
            <a:off x="188754" y="1255527"/>
            <a:ext cx="921074" cy="13552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2E5D869-6B6B-FC52-6005-9B7067EBC4C1}"/>
              </a:ext>
            </a:extLst>
          </p:cNvPr>
          <p:cNvSpPr txBox="1"/>
          <p:nvPr/>
        </p:nvSpPr>
        <p:spPr>
          <a:xfrm>
            <a:off x="1227206" y="1394518"/>
            <a:ext cx="816295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Kayak would like to create a holiday recommendation application based on 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Weather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Hotels in the area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Based on real-time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6C8B5C-041B-D4E2-1707-55789C7C4D88}"/>
              </a:ext>
            </a:extLst>
          </p:cNvPr>
          <p:cNvSpPr/>
          <p:nvPr/>
        </p:nvSpPr>
        <p:spPr>
          <a:xfrm>
            <a:off x="188754" y="2713287"/>
            <a:ext cx="921074" cy="19837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DA518BD-FFC6-9309-DC24-3636A12E223D}"/>
              </a:ext>
            </a:extLst>
          </p:cNvPr>
          <p:cNvSpPr txBox="1"/>
          <p:nvPr/>
        </p:nvSpPr>
        <p:spPr>
          <a:xfrm>
            <a:off x="1227206" y="2920312"/>
            <a:ext cx="7588871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Get the needed data as following: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Scrape data from destinations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Get weather data  and hotels’ info from each destination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Store all the information above in a data lake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Extract, transform and load cleaned data from your </a:t>
            </a:r>
            <a:r>
              <a:rPr lang="en-US" sz="1600" dirty="0" err="1">
                <a:latin typeface="Inter SemiBold" panose="020B0604020202020204" charset="0"/>
                <a:ea typeface="Inter SemiBold" panose="020B0604020202020204" charset="0"/>
              </a:rPr>
              <a:t>datalake</a:t>
            </a: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 to a data warehouse</a:t>
            </a:r>
          </a:p>
        </p:txBody>
      </p:sp>
      <p:pic>
        <p:nvPicPr>
          <p:cNvPr id="12" name="Picture 4" descr="Kayak Logo : histoire, signification de ...">
            <a:extLst>
              <a:ext uri="{FF2B5EF4-FFF2-40B4-BE49-F238E27FC236}">
                <a16:creationId xmlns:a16="http://schemas.microsoft.com/office/drawing/2014/main" id="{4E5157D0-63E8-BA32-9681-E45905444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08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7256C03A-DFC5-9BAE-6CD2-37D395A10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E8CABC0-A643-9391-DE73-08025115DBD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4 building blocks for the data scraping model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A219071-DE7C-4BD3-CE3F-1761DCFC92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C92F99-A12D-D795-84B1-4E367C2BCD56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71E2B5-9FE5-4756-D998-DF333BF5525B}"/>
              </a:ext>
            </a:extLst>
          </p:cNvPr>
          <p:cNvSpPr/>
          <p:nvPr/>
        </p:nvSpPr>
        <p:spPr>
          <a:xfrm>
            <a:off x="452308" y="1671015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Geolocation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B6A79F-A402-F384-286B-13008BA152C9}"/>
              </a:ext>
            </a:extLst>
          </p:cNvPr>
          <p:cNvSpPr/>
          <p:nvPr/>
        </p:nvSpPr>
        <p:spPr>
          <a:xfrm>
            <a:off x="452308" y="2349836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Weather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58D14F-D71B-56D2-946A-31813951DA53}"/>
              </a:ext>
            </a:extLst>
          </p:cNvPr>
          <p:cNvSpPr/>
          <p:nvPr/>
        </p:nvSpPr>
        <p:spPr>
          <a:xfrm>
            <a:off x="452308" y="3034963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Booking Website Scraping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29CDA4-4A89-ABB2-4008-C1A232754546}"/>
              </a:ext>
            </a:extLst>
          </p:cNvPr>
          <p:cNvSpPr/>
          <p:nvPr/>
        </p:nvSpPr>
        <p:spPr>
          <a:xfrm>
            <a:off x="452308" y="3720091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Transformation &amp; Storage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14E93A3-8F32-42FB-A3F1-81107A901367}"/>
              </a:ext>
            </a:extLst>
          </p:cNvPr>
          <p:cNvSpPr/>
          <p:nvPr/>
        </p:nvSpPr>
        <p:spPr>
          <a:xfrm>
            <a:off x="321177" y="162999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90C9089-D51A-6586-5623-AC60DDDD3963}"/>
              </a:ext>
            </a:extLst>
          </p:cNvPr>
          <p:cNvSpPr/>
          <p:nvPr/>
        </p:nvSpPr>
        <p:spPr>
          <a:xfrm>
            <a:off x="321177" y="2371139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D0D0ADD-D387-20A7-45F8-6564F2F4DC24}"/>
              </a:ext>
            </a:extLst>
          </p:cNvPr>
          <p:cNvSpPr/>
          <p:nvPr/>
        </p:nvSpPr>
        <p:spPr>
          <a:xfrm>
            <a:off x="321177" y="304246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E52B6F9A-364F-E380-B91E-594CFDECEB11}"/>
              </a:ext>
            </a:extLst>
          </p:cNvPr>
          <p:cNvSpPr/>
          <p:nvPr/>
        </p:nvSpPr>
        <p:spPr>
          <a:xfrm>
            <a:off x="321177" y="3694560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Inter SemiBold" panose="020B0604020202020204" charset="0"/>
                <a:ea typeface="Inter SemiBold" panose="020B0604020202020204" charset="0"/>
              </a:rPr>
              <a:t>4</a:t>
            </a:r>
            <a:endParaRPr lang="en-US" sz="12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45F65C1-5B3B-D725-C669-23362940B993}"/>
              </a:ext>
            </a:extLst>
          </p:cNvPr>
          <p:cNvSpPr txBox="1"/>
          <p:nvPr/>
        </p:nvSpPr>
        <p:spPr>
          <a:xfrm>
            <a:off x="2249183" y="1744806"/>
            <a:ext cx="644454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Processing of list of cities by obtaining GPS coordinates and INSEE codes with API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all data to CSV for weather queries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47AFC91-0A8D-8904-5529-4BBD1F1F15CD}"/>
              </a:ext>
            </a:extLst>
          </p:cNvPr>
          <p:cNvSpPr txBox="1"/>
          <p:nvPr/>
        </p:nvSpPr>
        <p:spPr>
          <a:xfrm>
            <a:off x="2249183" y="1290878"/>
            <a:ext cx="6373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Description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6475DC5-90CE-FE0F-2197-527274047652}"/>
              </a:ext>
            </a:extLst>
          </p:cNvPr>
          <p:cNvCxnSpPr/>
          <p:nvPr/>
        </p:nvCxnSpPr>
        <p:spPr>
          <a:xfrm>
            <a:off x="2249183" y="1571959"/>
            <a:ext cx="6373913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3B6B2863-D561-872B-F124-06C28F7F123E}"/>
              </a:ext>
            </a:extLst>
          </p:cNvPr>
          <p:cNvSpPr txBox="1"/>
          <p:nvPr/>
        </p:nvSpPr>
        <p:spPr>
          <a:xfrm>
            <a:off x="2249182" y="2356840"/>
            <a:ext cx="682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Retrieving 7-day weather forecasts for cities based on INSEE codes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Ranking cities based on customizable criteria and creates aggregated rankings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ranked list based on number of favorable days to CSV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A32D2AC-4181-762B-8AF6-7C6206A8636A}"/>
              </a:ext>
            </a:extLst>
          </p:cNvPr>
          <p:cNvSpPr txBox="1"/>
          <p:nvPr/>
        </p:nvSpPr>
        <p:spPr>
          <a:xfrm>
            <a:off x="2249183" y="3032243"/>
            <a:ext cx="637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Taking the top 5 cities based on previous analysis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Searching for hotels in each city available on booking.com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in into a JSON file 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1072CC4-1FE4-895E-9D2E-700416DE05B0}"/>
              </a:ext>
            </a:extLst>
          </p:cNvPr>
          <p:cNvSpPr txBox="1"/>
          <p:nvPr/>
        </p:nvSpPr>
        <p:spPr>
          <a:xfrm>
            <a:off x="2249183" y="3707855"/>
            <a:ext cx="666621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Removing low rated hotels and identifying consecutive night availability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Creating interactive visualizations and storing results in AWS S3 (data lake) and an AWS RDS-hosted SQL relational database </a:t>
            </a:r>
          </a:p>
        </p:txBody>
      </p:sp>
      <p:pic>
        <p:nvPicPr>
          <p:cNvPr id="22" name="Picture 4" descr="Kayak Logo : histoire, signification de ...">
            <a:extLst>
              <a:ext uri="{FF2B5EF4-FFF2-40B4-BE49-F238E27FC236}">
                <a16:creationId xmlns:a16="http://schemas.microsoft.com/office/drawing/2014/main" id="{32518580-E1AD-330F-89DA-1BF4B0799A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CA22978-8BB6-85DD-D715-690218687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99D653E2-C7C4-D10F-AAD2-B93CE127CA3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4 blocks are used to get the </a:t>
            </a:r>
            <a:r>
              <a:rPr lang="en-US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final output</a:t>
            </a:r>
            <a:endParaRPr lang="en-US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3611A09-4ADE-FEC7-F8FD-E3016885851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36B7E263-AE12-35F7-065E-8C7A05BE623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F73D5A-71EA-8056-A0FC-EFFC99648F5E}"/>
              </a:ext>
            </a:extLst>
          </p:cNvPr>
          <p:cNvSpPr/>
          <p:nvPr/>
        </p:nvSpPr>
        <p:spPr>
          <a:xfrm>
            <a:off x="5554681" y="1452677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Geolocation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5CBA6-97C2-81CC-49F4-AC8025E06FF9}"/>
              </a:ext>
            </a:extLst>
          </p:cNvPr>
          <p:cNvSpPr/>
          <p:nvPr/>
        </p:nvSpPr>
        <p:spPr>
          <a:xfrm>
            <a:off x="5554681" y="2534271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Weather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4B0A01-6989-D998-5C6D-54A8F310BEE7}"/>
              </a:ext>
            </a:extLst>
          </p:cNvPr>
          <p:cNvSpPr/>
          <p:nvPr/>
        </p:nvSpPr>
        <p:spPr>
          <a:xfrm>
            <a:off x="2047702" y="2534271"/>
            <a:ext cx="177673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Transformation and Storage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28256-3EBF-F3A1-5227-801D51CF51CC}"/>
              </a:ext>
            </a:extLst>
          </p:cNvPr>
          <p:cNvSpPr/>
          <p:nvPr/>
        </p:nvSpPr>
        <p:spPr>
          <a:xfrm>
            <a:off x="5554681" y="3694964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Booking Website Scraping</a:t>
            </a:r>
          </a:p>
        </p:txBody>
      </p:sp>
      <p:cxnSp>
        <p:nvCxnSpPr>
          <p:cNvPr id="30" name="Connecteur : en arc 29">
            <a:extLst>
              <a:ext uri="{FF2B5EF4-FFF2-40B4-BE49-F238E27FC236}">
                <a16:creationId xmlns:a16="http://schemas.microsoft.com/office/drawing/2014/main" id="{CFB9CE31-8C66-8A2A-A402-99E0E745FF1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24440" y="2816934"/>
            <a:ext cx="1730241" cy="109429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C01BE327-CB39-A286-CA0B-A0E5A70BA20B}"/>
              </a:ext>
            </a:extLst>
          </p:cNvPr>
          <p:cNvSpPr/>
          <p:nvPr/>
        </p:nvSpPr>
        <p:spPr>
          <a:xfrm>
            <a:off x="105354" y="3786804"/>
            <a:ext cx="2149853" cy="75415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stored on S3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Datalake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Weather and hotel data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Visualization of available hotel for top cities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18011255-D01D-859A-3983-7FCA31D3F883}"/>
              </a:ext>
            </a:extLst>
          </p:cNvPr>
          <p:cNvSpPr txBox="1"/>
          <p:nvPr/>
        </p:nvSpPr>
        <p:spPr>
          <a:xfrm>
            <a:off x="6170268" y="2128866"/>
            <a:ext cx="121337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get_coordinates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080E4643-F84D-B95C-CC9E-CB9E344EE870}"/>
              </a:ext>
            </a:extLst>
          </p:cNvPr>
          <p:cNvSpPr txBox="1"/>
          <p:nvPr/>
        </p:nvSpPr>
        <p:spPr>
          <a:xfrm>
            <a:off x="6295220" y="3183538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get_weather_data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get_city_ranking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5083E50E-CA12-1AB0-6ADB-7A48F3822CB7}"/>
              </a:ext>
            </a:extLst>
          </p:cNvPr>
          <p:cNvSpPr txBox="1"/>
          <p:nvPr/>
        </p:nvSpPr>
        <p:spPr>
          <a:xfrm>
            <a:off x="4005785" y="2444139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get_weather_data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get_city_ranking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BB3FF305-62CB-630E-8A77-541C7E674C16}"/>
              </a:ext>
            </a:extLst>
          </p:cNvPr>
          <p:cNvSpPr txBox="1"/>
          <p:nvPr/>
        </p:nvSpPr>
        <p:spPr>
          <a:xfrm>
            <a:off x="4163697" y="3216982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>
                <a:latin typeface="Inter SemiBold" panose="020B0604020202020204" charset="0"/>
                <a:ea typeface="Inter SemiBold" panose="020B0604020202020204" charset="0"/>
              </a:rPr>
              <a:t>Scrapy crawl</a:t>
            </a:r>
          </a:p>
          <a:p>
            <a:pPr algn="ctr">
              <a:tabLst>
                <a:tab pos="90488" algn="l"/>
              </a:tabLst>
            </a:pPr>
            <a:r>
              <a:rPr lang="en-US" sz="800" dirty="0">
                <a:latin typeface="Inter SemiBold" panose="020B0604020202020204" charset="0"/>
                <a:ea typeface="Inter SemiBold" panose="020B0604020202020204" charset="0"/>
              </a:rPr>
              <a:t>Open saved JSON</a:t>
            </a:r>
          </a:p>
        </p:txBody>
      </p: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F847D48B-17BA-F35C-86A6-E46D35A37E9E}"/>
              </a:ext>
            </a:extLst>
          </p:cNvPr>
          <p:cNvCxnSpPr>
            <a:stCxn id="11" idx="0"/>
            <a:endCxn id="9" idx="2"/>
          </p:cNvCxnSpPr>
          <p:nvPr/>
        </p:nvCxnSpPr>
        <p:spPr>
          <a:xfrm flipV="1">
            <a:off x="6288870" y="2018003"/>
            <a:ext cx="0" cy="516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B79B561C-C578-A2F2-1630-2C57A04B4E7E}"/>
              </a:ext>
            </a:extLst>
          </p:cNvPr>
          <p:cNvCxnSpPr>
            <a:cxnSpLocks/>
            <a:stCxn id="17" idx="0"/>
            <a:endCxn id="11" idx="2"/>
          </p:cNvCxnSpPr>
          <p:nvPr/>
        </p:nvCxnSpPr>
        <p:spPr>
          <a:xfrm flipV="1">
            <a:off x="6288870" y="3099597"/>
            <a:ext cx="0" cy="595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avec flèche 91">
            <a:extLst>
              <a:ext uri="{FF2B5EF4-FFF2-40B4-BE49-F238E27FC236}">
                <a16:creationId xmlns:a16="http://schemas.microsoft.com/office/drawing/2014/main" id="{7492F923-527E-DA73-267B-10A4C9B636A4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824440" y="2816934"/>
            <a:ext cx="17302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511DFE28-B701-445C-EA25-BC60E2E5FAFB}"/>
              </a:ext>
            </a:extLst>
          </p:cNvPr>
          <p:cNvCxnSpPr>
            <a:cxnSpLocks/>
            <a:stCxn id="14" idx="2"/>
            <a:endCxn id="70" idx="0"/>
          </p:cNvCxnSpPr>
          <p:nvPr/>
        </p:nvCxnSpPr>
        <p:spPr>
          <a:xfrm flipH="1">
            <a:off x="1180281" y="3099597"/>
            <a:ext cx="1755790" cy="687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4" descr="Kayak Logo : histoire, signification de ...">
            <a:extLst>
              <a:ext uri="{FF2B5EF4-FFF2-40B4-BE49-F238E27FC236}">
                <a16:creationId xmlns:a16="http://schemas.microsoft.com/office/drawing/2014/main" id="{659C14DD-D938-1F62-23A4-5C170FF4D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8DE5FB6-E4D4-EE27-8078-61B0BF26CEE4}"/>
              </a:ext>
            </a:extLst>
          </p:cNvPr>
          <p:cNvSpPr/>
          <p:nvPr/>
        </p:nvSpPr>
        <p:spPr>
          <a:xfrm>
            <a:off x="2497415" y="3786804"/>
            <a:ext cx="2149853" cy="75415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stored on SQL database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Weather and hotel data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8F1D8789-5E5D-5189-F907-23D7EBC8A4F6}"/>
              </a:ext>
            </a:extLst>
          </p:cNvPr>
          <p:cNvCxnSpPr>
            <a:cxnSpLocks/>
            <a:stCxn id="14" idx="2"/>
            <a:endCxn id="5" idx="0"/>
          </p:cNvCxnSpPr>
          <p:nvPr/>
        </p:nvCxnSpPr>
        <p:spPr>
          <a:xfrm>
            <a:off x="2936071" y="3099597"/>
            <a:ext cx="636271" cy="687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71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CB90AECB-BC5B-80CA-3EC4-834AEE4AF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4893BC3-1170-E9AF-9406-3506D297954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weather module scraps the weather by city and ranks them based on defined ideal conditions 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D4226EF-A87C-B13B-410D-3680BEAF4E6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875D35D-DC02-C454-5AA9-F7917FDD4863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523A77B6-5511-2F7D-5894-EDBD134B15AD}"/>
              </a:ext>
            </a:extLst>
          </p:cNvPr>
          <p:cNvGrpSpPr/>
          <p:nvPr/>
        </p:nvGrpSpPr>
        <p:grpSpPr>
          <a:xfrm>
            <a:off x="498089" y="1396308"/>
            <a:ext cx="3947531" cy="281081"/>
            <a:chOff x="498089" y="1396308"/>
            <a:chExt cx="2706029" cy="281081"/>
          </a:xfrm>
        </p:grpSpPr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425672B2-A621-47F1-931C-F8860DFC6A06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get_weather_data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</a:t>
              </a:r>
            </a:p>
          </p:txBody>
        </p:sp>
        <p:cxnSp>
          <p:nvCxnSpPr>
            <p:cNvPr id="4" name="Connecteur droit 3">
              <a:extLst>
                <a:ext uri="{FF2B5EF4-FFF2-40B4-BE49-F238E27FC236}">
                  <a16:creationId xmlns:a16="http://schemas.microsoft.com/office/drawing/2014/main" id="{A5C22679-314D-7021-A09D-548187EC5D1C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4CF97161-8609-FF0C-DD81-993F8ABB6722}"/>
              </a:ext>
            </a:extLst>
          </p:cNvPr>
          <p:cNvGrpSpPr/>
          <p:nvPr/>
        </p:nvGrpSpPr>
        <p:grpSpPr>
          <a:xfrm>
            <a:off x="4713249" y="1396308"/>
            <a:ext cx="3947531" cy="281081"/>
            <a:chOff x="498089" y="1396308"/>
            <a:chExt cx="2706029" cy="281081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0E521D2-2741-6981-1A6A-FF6CC600455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get_city_ranking</a:t>
              </a:r>
              <a:endParaRPr lang="en-US" sz="12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702F48E-D483-67C5-FC34-61A874DACCB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4ED30DCA-14CF-6E9C-2BC1-DC78CB696E5E}"/>
              </a:ext>
            </a:extLst>
          </p:cNvPr>
          <p:cNvSpPr txBox="1"/>
          <p:nvPr/>
        </p:nvSpPr>
        <p:spPr>
          <a:xfrm>
            <a:off x="498089" y="1775705"/>
            <a:ext cx="3947531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Reads a list of French cities from a file based on the INSEE code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Connects to a weather service (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Meteo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Concept API) for each city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Gathers 7-day forecasts including: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Daily rainfall predictions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Temperature highs and lows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Wind speed information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Organizes everything in a 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where each row represents one day's weather forecast for a specific city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BD9308-3AAE-FD7A-B508-970D618DA6E8}"/>
              </a:ext>
            </a:extLst>
          </p:cNvPr>
          <p:cNvSpPr/>
          <p:nvPr/>
        </p:nvSpPr>
        <p:spPr>
          <a:xfrm>
            <a:off x="117119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weather prediction for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eachs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targeted cities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1379663-81AE-7232-EEFF-106EE2F7EFC0}"/>
              </a:ext>
            </a:extLst>
          </p:cNvPr>
          <p:cNvSpPr txBox="1"/>
          <p:nvPr/>
        </p:nvSpPr>
        <p:spPr>
          <a:xfrm>
            <a:off x="4713249" y="1960371"/>
            <a:ext cx="3947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Flags Less-Than-Ideal Weather Days when: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Too hot / Too cold / Too rainy / Too windy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Default value: 35°C / 20°C / 10mm / 50 km/h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Can be changed depending on the season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Calculates Problem Days for each city over the forecast period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Ranks Cities by: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Fewest problematic weather days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Lowest average rainfall as tiebreaker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604F3F-84A4-0CB8-CED5-AAD1AEC145C7}"/>
              </a:ext>
            </a:extLst>
          </p:cNvPr>
          <p:cNvSpPr/>
          <p:nvPr/>
        </p:nvSpPr>
        <p:spPr>
          <a:xfrm>
            <a:off x="538635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a prioritized list of cities with optimal weather conditions for travelers</a:t>
            </a:r>
          </a:p>
        </p:txBody>
      </p:sp>
      <p:pic>
        <p:nvPicPr>
          <p:cNvPr id="29" name="Picture 4" descr="Kayak Logo : histoire, signification de ...">
            <a:extLst>
              <a:ext uri="{FF2B5EF4-FFF2-40B4-BE49-F238E27FC236}">
                <a16:creationId xmlns:a16="http://schemas.microsoft.com/office/drawing/2014/main" id="{81B52BF4-3EFD-E965-3E41-41939F40C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1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B646649-B008-D661-D212-3885F9501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C667136-B78B-BA65-26D3-F3A7C9B78BA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700 pages scrapped to get the available hotels of the next 7 days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A70CC5E-7481-2078-65D9-8605BDB34C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125E000-FF37-6F10-D40D-B236D859006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4" descr="Kayak Logo : histoire, signification de ...">
            <a:extLst>
              <a:ext uri="{FF2B5EF4-FFF2-40B4-BE49-F238E27FC236}">
                <a16:creationId xmlns:a16="http://schemas.microsoft.com/office/drawing/2014/main" id="{D1F3C6CC-8251-6399-B5F1-D2E62D054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3" name="Groupe 82">
            <a:extLst>
              <a:ext uri="{FF2B5EF4-FFF2-40B4-BE49-F238E27FC236}">
                <a16:creationId xmlns:a16="http://schemas.microsoft.com/office/drawing/2014/main" id="{7DAC4FFA-FA17-0D21-6973-9732D7DF56FA}"/>
              </a:ext>
            </a:extLst>
          </p:cNvPr>
          <p:cNvGrpSpPr/>
          <p:nvPr/>
        </p:nvGrpSpPr>
        <p:grpSpPr>
          <a:xfrm>
            <a:off x="734834" y="1130591"/>
            <a:ext cx="7674332" cy="3536300"/>
            <a:chOff x="732560" y="1162341"/>
            <a:chExt cx="7674332" cy="3536300"/>
          </a:xfrm>
        </p:grpSpPr>
        <p:sp>
          <p:nvSpPr>
            <p:cNvPr id="67" name="Rectangle : coins arrondis 66">
              <a:extLst>
                <a:ext uri="{FF2B5EF4-FFF2-40B4-BE49-F238E27FC236}">
                  <a16:creationId xmlns:a16="http://schemas.microsoft.com/office/drawing/2014/main" id="{E57F6AC7-296F-2125-5B3C-6C6FE86FEFB1}"/>
                </a:ext>
              </a:extLst>
            </p:cNvPr>
            <p:cNvSpPr/>
            <p:nvPr/>
          </p:nvSpPr>
          <p:spPr>
            <a:xfrm>
              <a:off x="1871939" y="3434655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64" name="Rectangle : coins arrondis 63">
              <a:extLst>
                <a:ext uri="{FF2B5EF4-FFF2-40B4-BE49-F238E27FC236}">
                  <a16:creationId xmlns:a16="http://schemas.microsoft.com/office/drawing/2014/main" id="{292872C1-369F-8F13-65B7-B94BA54492DC}"/>
                </a:ext>
              </a:extLst>
            </p:cNvPr>
            <p:cNvSpPr/>
            <p:nvPr/>
          </p:nvSpPr>
          <p:spPr>
            <a:xfrm>
              <a:off x="1871939" y="2770761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BF679A6-83F6-4528-0217-5875ADA7947B}"/>
                </a:ext>
              </a:extLst>
            </p:cNvPr>
            <p:cNvSpPr/>
            <p:nvPr/>
          </p:nvSpPr>
          <p:spPr>
            <a:xfrm>
              <a:off x="732560" y="1315873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Weather Data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0B0AF1-C809-C68F-BF4E-459DB847A5D3}"/>
                </a:ext>
              </a:extLst>
            </p:cNvPr>
            <p:cNvSpPr/>
            <p:nvPr/>
          </p:nvSpPr>
          <p:spPr>
            <a:xfrm>
              <a:off x="732560" y="2001000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URL for each city and date 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FB9A906-6A24-5FAE-B99E-C9B0BFCDEC4C}"/>
                </a:ext>
              </a:extLst>
            </p:cNvPr>
            <p:cNvSpPr/>
            <p:nvPr/>
          </p:nvSpPr>
          <p:spPr>
            <a:xfrm>
              <a:off x="732560" y="2686127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the Details from the Search Results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C4210-C041-D9E6-7B51-FF14DF647DD4}"/>
                </a:ext>
              </a:extLst>
            </p:cNvPr>
            <p:cNvSpPr/>
            <p:nvPr/>
          </p:nvSpPr>
          <p:spPr>
            <a:xfrm>
              <a:off x="732560" y="3371255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Open each page and get detailed data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263E18C-F60F-D2D8-1124-CD7FFB74341A}"/>
                </a:ext>
              </a:extLst>
            </p:cNvPr>
            <p:cNvSpPr txBox="1"/>
            <p:nvPr/>
          </p:nvSpPr>
          <p:spPr>
            <a:xfrm>
              <a:off x="1819583" y="1503691"/>
              <a:ext cx="3919322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Open file of ranked cities and select top 5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F0B55847-8F73-DC11-0824-C2D7392E5EF6}"/>
                </a:ext>
              </a:extLst>
            </p:cNvPr>
            <p:cNvSpPr txBox="1"/>
            <p:nvPr/>
          </p:nvSpPr>
          <p:spPr>
            <a:xfrm>
              <a:off x="1819583" y="2111874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Loop on each cities and for the next 7 days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Get the URL of the search for each city x date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0C92ECA3-BC7C-88F1-69C6-68A8B1ED83A4}"/>
                </a:ext>
              </a:extLst>
            </p:cNvPr>
            <p:cNvSpPr txBox="1"/>
            <p:nvPr/>
          </p:nvSpPr>
          <p:spPr>
            <a:xfrm>
              <a:off x="1819583" y="2734245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results on the search page, get the main info : Name, ranking, price, distance…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Keep only 20 first results to limit output size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C0FCECC-E3D6-482D-72C6-436AAC60E143}"/>
                </a:ext>
              </a:extLst>
            </p:cNvPr>
            <p:cNvSpPr txBox="1"/>
            <p:nvPr/>
          </p:nvSpPr>
          <p:spPr>
            <a:xfrm>
              <a:off x="1819583" y="3405185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hotel, open the hotel page to get detailed info : Adress, latitude, longitude, description, URL…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70BF24-501E-4DBF-CA88-7338DE9FF435}"/>
                </a:ext>
              </a:extLst>
            </p:cNvPr>
            <p:cNvSpPr/>
            <p:nvPr/>
          </p:nvSpPr>
          <p:spPr>
            <a:xfrm>
              <a:off x="732560" y="4076782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Store Data in a JSON file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9DD157D-7BBF-8967-F4FC-12D8FFB646AA}"/>
                </a:ext>
              </a:extLst>
            </p:cNvPr>
            <p:cNvSpPr txBox="1"/>
            <p:nvPr/>
          </p:nvSpPr>
          <p:spPr>
            <a:xfrm>
              <a:off x="1819583" y="4110712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Gather all data in one JSON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700 pages scrapped (5 cities x 20 hotels x  dates x 7 dates) in 6 minutes</a:t>
              </a:r>
            </a:p>
          </p:txBody>
        </p:sp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CC8B4E42-20F4-A968-2960-7008CA1C4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447" y="1162341"/>
              <a:ext cx="2402445" cy="148988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30F2F938-9458-7E35-00AB-7D9151F2A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04447" y="2811861"/>
              <a:ext cx="2349175" cy="180276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DA87732D-5749-11C2-EE1D-1CA99B38AF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2967" y="1184317"/>
              <a:ext cx="1067648" cy="158644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C608E2EC-5D58-18F6-6B5B-CDFF68D491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52665" y="2652229"/>
              <a:ext cx="1051782" cy="61684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0" name="Connecteur droit 69">
              <a:extLst>
                <a:ext uri="{FF2B5EF4-FFF2-40B4-BE49-F238E27FC236}">
                  <a16:creationId xmlns:a16="http://schemas.microsoft.com/office/drawing/2014/main" id="{9D5DD758-0728-8201-ED38-A1B17B588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9456" y="2856474"/>
              <a:ext cx="1135427" cy="57677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25D7C5E6-4871-E595-E008-3D8B7825EF2F}"/>
                </a:ext>
              </a:extLst>
            </p:cNvPr>
            <p:cNvCxnSpPr>
              <a:cxnSpLocks/>
            </p:cNvCxnSpPr>
            <p:nvPr/>
          </p:nvCxnSpPr>
          <p:spPr>
            <a:xfrm>
              <a:off x="4931676" y="3950730"/>
              <a:ext cx="1113207" cy="66389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403673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18E5472-CE22-94EB-F27B-4D8954940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075DF8B-8443-8A1A-3B6B-6E0C112AE3C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outputs are stored on an AWS S3 and SQL server and ready to be used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F160578-3F97-85B6-8E0B-F4179FD8A7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B0292CB4-5AB2-32F4-D093-ED1AB9B4532F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95708C5-285F-3706-FDA0-6CECA96C8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7675" y="1999840"/>
            <a:ext cx="2658546" cy="19830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7158A0-CBCF-2471-AB1C-5B05509FD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832" y="1999840"/>
            <a:ext cx="2667785" cy="1983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1E16BB-5C0C-4D0B-9A93-EF024C1A310D}"/>
              </a:ext>
            </a:extLst>
          </p:cNvPr>
          <p:cNvSpPr/>
          <p:nvPr/>
        </p:nvSpPr>
        <p:spPr>
          <a:xfrm>
            <a:off x="222156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1 : All database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E93F8E-5419-F10C-ACBD-838344001680}"/>
              </a:ext>
            </a:extLst>
          </p:cNvPr>
          <p:cNvSpPr/>
          <p:nvPr/>
        </p:nvSpPr>
        <p:spPr>
          <a:xfrm>
            <a:off x="3143295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2 : Visualization of available hotels for each top 5 cities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F5B630-8E77-58A7-9090-CDC8D4680537}"/>
              </a:ext>
            </a:extLst>
          </p:cNvPr>
          <p:cNvSpPr/>
          <p:nvPr/>
        </p:nvSpPr>
        <p:spPr>
          <a:xfrm>
            <a:off x="6064434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3 : Overview of average temperature for the next 7 days of all targeted cities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7C25D3-9228-3225-FFAE-C2BD4D2A14EE}"/>
              </a:ext>
            </a:extLst>
          </p:cNvPr>
          <p:cNvSpPr/>
          <p:nvPr/>
        </p:nvSpPr>
        <p:spPr>
          <a:xfrm>
            <a:off x="2037380" y="4048111"/>
            <a:ext cx="5069241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All outputs are stored in a S3 and SQL database and ready to be extracted and used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241420C-878D-302E-B75F-70A2AE58CD93}"/>
              </a:ext>
            </a:extLst>
          </p:cNvPr>
          <p:cNvSpPr txBox="1"/>
          <p:nvPr/>
        </p:nvSpPr>
        <p:spPr>
          <a:xfrm>
            <a:off x="222156" y="2483529"/>
            <a:ext cx="26013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weather forecast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City Ranking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JSON with all booking.com data scrapped</a:t>
            </a:r>
          </a:p>
        </p:txBody>
      </p:sp>
      <p:pic>
        <p:nvPicPr>
          <p:cNvPr id="13" name="Picture 4" descr="Kayak Logo : histoire, signification de ...">
            <a:extLst>
              <a:ext uri="{FF2B5EF4-FFF2-40B4-BE49-F238E27FC236}">
                <a16:creationId xmlns:a16="http://schemas.microsoft.com/office/drawing/2014/main" id="{93C8455A-AAE1-742B-278F-58F3A2E2AC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93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CDBAA9A-F84A-1D49-D2E9-B2B9E435E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B96379F8-B8F7-A18D-327B-DA47191473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45600393-55E8-A5FB-444F-C01B4202F90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48DACDF1-7CA9-1951-B9CF-5F22E8EE064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195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3645</TotalTime>
  <Words>1359</Words>
  <Application>Microsoft Office PowerPoint</Application>
  <PresentationFormat>Affichage à l'écran (16:9)</PresentationFormat>
  <Paragraphs>202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Arial</vt:lpstr>
      <vt:lpstr>Inter SemiBold</vt:lpstr>
      <vt:lpstr>Inter</vt:lpstr>
      <vt:lpstr>Inter Medium</vt:lpstr>
      <vt:lpstr>Wingdings</vt:lpstr>
      <vt:lpstr>Simple Light</vt:lpstr>
      <vt:lpstr>Certification CDSD Block 1 &amp; 3</vt:lpstr>
      <vt:lpstr>Agenda</vt:lpstr>
      <vt:lpstr>Project Reminder</vt:lpstr>
      <vt:lpstr>4 building blocks for the data scraping model</vt:lpstr>
      <vt:lpstr>All 4 blocks are used to get the final output</vt:lpstr>
      <vt:lpstr>The weather module scraps the weather by city and ranks them based on defined ideal conditions </vt:lpstr>
      <vt:lpstr>700 pages scrapped to get the available hotels of the next 7 days</vt:lpstr>
      <vt:lpstr>All outputs are stored on an AWS S3 and SQL server and ready to be used</vt:lpstr>
      <vt:lpstr>Q&amp;A</vt:lpstr>
      <vt:lpstr>Agenda</vt:lpstr>
      <vt:lpstr>Project Reminder</vt:lpstr>
      <vt:lpstr>3 steps to define the hot zone</vt:lpstr>
      <vt:lpstr>3 steps to define the hot zone</vt:lpstr>
      <vt:lpstr>Uber has provided a cleaned database ready to be used</vt:lpstr>
      <vt:lpstr>Database Overview: Each point corresponds to a single ride</vt:lpstr>
      <vt:lpstr>Monday and Sunday are the lowest day while the peak in on Wednesday</vt:lpstr>
      <vt:lpstr>During the week, there is a peak at 7am then between 5pm and 8pm while the night is busy during the weekend</vt:lpstr>
      <vt:lpstr>3 steps to define the hot zone</vt:lpstr>
      <vt:lpstr>2 models can be chosen to define the hot zone</vt:lpstr>
      <vt:lpstr>DBScan was chosen for hot zone recommendation</vt:lpstr>
      <vt:lpstr>3 steps to define the hot zone</vt:lpstr>
      <vt:lpstr>Hot zones are dynamically calculated with the DBScan algorithm</vt:lpstr>
      <vt:lpstr>The hot zone are changing every hour of the day</vt:lpstr>
      <vt:lpstr>Q&amp;A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Utilisateur</dc:creator>
  <cp:lastModifiedBy>Utilisateur</cp:lastModifiedBy>
  <cp:revision>65</cp:revision>
  <dcterms:modified xsi:type="dcterms:W3CDTF">2025-08-27T19:48:07Z</dcterms:modified>
</cp:coreProperties>
</file>